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7" r:id="rId2"/>
    <p:sldId id="300" r:id="rId3"/>
    <p:sldId id="267" r:id="rId4"/>
    <p:sldId id="268" r:id="rId5"/>
    <p:sldId id="270" r:id="rId6"/>
    <p:sldId id="276" r:id="rId7"/>
    <p:sldId id="277" r:id="rId8"/>
    <p:sldId id="282" r:id="rId9"/>
    <p:sldId id="278" r:id="rId10"/>
    <p:sldId id="286" r:id="rId11"/>
    <p:sldId id="284" r:id="rId12"/>
    <p:sldId id="285" r:id="rId13"/>
    <p:sldId id="275" r:id="rId14"/>
    <p:sldId id="289" r:id="rId15"/>
    <p:sldId id="287" r:id="rId16"/>
    <p:sldId id="292" r:id="rId17"/>
    <p:sldId id="291" r:id="rId18"/>
    <p:sldId id="288" r:id="rId19"/>
    <p:sldId id="294" r:id="rId20"/>
    <p:sldId id="295" r:id="rId21"/>
    <p:sldId id="296" r:id="rId22"/>
    <p:sldId id="299" r:id="rId23"/>
    <p:sldId id="298" r:id="rId2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AF"/>
    <a:srgbClr val="A6C2E0"/>
    <a:srgbClr val="E6B5AE"/>
    <a:srgbClr val="C6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4705" autoAdjust="0"/>
  </p:normalViewPr>
  <p:slideViewPr>
    <p:cSldViewPr>
      <p:cViewPr varScale="1">
        <p:scale>
          <a:sx n="91" d="100"/>
          <a:sy n="91" d="100"/>
        </p:scale>
        <p:origin x="8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C216B-1E9D-40C3-A378-524B57B50DCA}" type="datetimeFigureOut">
              <a:rPr lang="nb-NO" smtClean="0"/>
              <a:t>23.02.2017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FCF88-8713-40BB-B22B-E97DABCDB6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37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F577-F679-43E0-B69B-C68AD8325C0D}" type="datetimeFigureOut">
              <a:rPr lang="nb-NO" smtClean="0"/>
              <a:t>23.02.2017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03A9-DC51-4B5A-A2E9-E13D876D9E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Forside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1465263"/>
            <a:ext cx="9177230" cy="53927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6090334"/>
            <a:ext cx="9177230" cy="783566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23.02.2017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tavl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425600"/>
            <a:ext cx="9160214" cy="5448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21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23.02.2017</a:t>
            </a:fld>
            <a:endParaRPr lang="nb-NO" dirty="0"/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78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rolig2c_ba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288613"/>
            <a:ext cx="9138864" cy="54356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23.02.2017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298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Forside GK/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c_ungd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699"/>
            <a:ext cx="9144000" cy="54386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23.02.2017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0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Rolig1_bokstavbakgrun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6" y="1409699"/>
            <a:ext cx="9160216" cy="54483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23.02.2017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6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_regnebakgrunn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1"/>
          <a:stretch/>
        </p:blipFill>
        <p:spPr>
          <a:xfrm>
            <a:off x="1406525" y="1400175"/>
            <a:ext cx="7737475" cy="5446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23.02.2017</a:t>
            </a:fld>
            <a:endParaRPr lang="nb-NO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28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23.02.2017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77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" y="0"/>
            <a:ext cx="9138614" cy="6769100"/>
          </a:xfrm>
          <a:prstGeom prst="rect">
            <a:avLst/>
          </a:prstGeom>
          <a:solidFill>
            <a:srgbClr val="0077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23.02.2017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498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1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1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372" y="221208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A2A-EA9E-4009-BB29-E98453A213B6}" type="datetimeFigureOut">
              <a:rPr lang="nb-NO" smtClean="0"/>
              <a:t>23.02.2017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tdanningsetaten.oslo.kommune.no/getfile.php/131815262/utdanningsetaten%20(UDE)/Intranett%20(UDE)/%C3%98KO%20(ny)/Styrende%20dokumenter/20170102%20Fullmaktsmatrise%202017.xls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Driftstyrene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Opplæring av rektorene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Gjennomføring av møter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Møtene i driftsstyret ledes av styrets leder eller nestleder. Har begge forfall, velges en møteleder ved flertallsvalg. </a:t>
            </a:r>
            <a:endParaRPr lang="nb-NO" dirty="0" smtClean="0"/>
          </a:p>
          <a:p>
            <a:r>
              <a:rPr lang="nb-NO" dirty="0"/>
              <a:t>Sakslisten til </a:t>
            </a:r>
            <a:r>
              <a:rPr lang="nb-NO" dirty="0" smtClean="0"/>
              <a:t>møtet, </a:t>
            </a:r>
            <a:r>
              <a:rPr lang="nb-NO" dirty="0"/>
              <a:t>og andre dokumenter som ikke er unntatt fra offentlighet, skal være tilgjengelig for allmennheten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Bør være tilgjengelig på skolens nettside </a:t>
            </a:r>
          </a:p>
          <a:p>
            <a:r>
              <a:rPr lang="nb-NO" dirty="0" smtClean="0"/>
              <a:t>Møte </a:t>
            </a:r>
            <a:r>
              <a:rPr lang="nb-NO" dirty="0"/>
              <a:t>som skal holdes for åpne dører gjøres kjent på hensiktsmessig måte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F.eks. på skolens nettside </a:t>
            </a:r>
          </a:p>
          <a:p>
            <a:r>
              <a:rPr lang="nb-NO" dirty="0"/>
              <a:t>Driftsstyret kan med alminnelig flertall vedta å utsette realitetsbehandlingen av en sak på den utsendte sakslisten. </a:t>
            </a:r>
            <a:endParaRPr lang="nb-NO" dirty="0" smtClean="0"/>
          </a:p>
          <a:p>
            <a:r>
              <a:rPr lang="nb-NO" dirty="0" smtClean="0"/>
              <a:t>Driftsstyret kan </a:t>
            </a:r>
            <a:r>
              <a:rPr lang="nb-NO" dirty="0"/>
              <a:t>også treffe vedtak i sak som ikke er oppført på sakslisten, dersom ikke møteleder eller 1/3 av medlemmene motsetter seg dette. </a:t>
            </a:r>
            <a:endParaRPr lang="nb-NO" dirty="0" smtClean="0"/>
          </a:p>
          <a:p>
            <a:r>
              <a:rPr lang="nb-NO" dirty="0"/>
              <a:t>Ethvert medlem kan rette forespørsler til lederen i møtet, også om saker som ikke står på sakslisten. 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1199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Åpne eller lukkede møter?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Driftsstyrets møter skal være åpne. </a:t>
            </a:r>
            <a:endParaRPr lang="nb-NO" dirty="0" smtClean="0"/>
          </a:p>
          <a:p>
            <a:r>
              <a:rPr lang="nb-NO" dirty="0" smtClean="0"/>
              <a:t>Driftsstyret </a:t>
            </a:r>
            <a:r>
              <a:rPr lang="nb-NO" dirty="0"/>
              <a:t>kan selv velge å behandle en sak for lukkede dører hvor hensynet til personvern eller andre tungtveiende private eller offentlige interesser tilsier </a:t>
            </a:r>
            <a:r>
              <a:rPr lang="nb-NO" dirty="0" smtClean="0"/>
              <a:t>dette.</a:t>
            </a:r>
          </a:p>
        </p:txBody>
      </p:sp>
    </p:spTree>
    <p:extLst>
      <p:ext uri="{BB962C8B-B14F-4D97-AF65-F5344CB8AC3E}">
        <p14:creationId xmlns:p14="http://schemas.microsoft.com/office/powerpoint/2010/main" val="3001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Vedtaksførhet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Driftsstyret kan bare treffe vedtak hvis minst halvparten av medlemmene er til stede under forhandlingene og avgir stemme i en konkret sak. </a:t>
            </a:r>
            <a:endParaRPr lang="nb-NO" dirty="0" smtClean="0"/>
          </a:p>
          <a:p>
            <a:r>
              <a:rPr lang="nb-NO" dirty="0"/>
              <a:t>Driftsstyremedlemmene har stemmeplikt i møtet. Vedtak treffes med alminnelig flertall av de stemmer som avgis, hvis ikke annet følger av kommuneloven, </a:t>
            </a:r>
            <a:r>
              <a:rPr lang="nb-NO" dirty="0" err="1"/>
              <a:t>jf</a:t>
            </a:r>
            <a:r>
              <a:rPr lang="nb-NO" dirty="0"/>
              <a:t> kommuneloven §§ 35-38. Ved stemmelikhet i andre saker enn valg, vil møteleders stemme være avgjørende.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56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Møtegodtgjøring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Medlemmene i driftsstyret har krav på møtegodtgjørelse for møter de deltar på.</a:t>
            </a:r>
          </a:p>
          <a:p>
            <a:pPr lvl="1"/>
            <a:r>
              <a:rPr lang="nb-NO" dirty="0" smtClean="0"/>
              <a:t>732 kr pr møte </a:t>
            </a:r>
            <a:br>
              <a:rPr lang="nb-NO" dirty="0" smtClean="0"/>
            </a:br>
            <a:r>
              <a:rPr lang="nb-NO" dirty="0" smtClean="0"/>
              <a:t>( gjeldende sats fram til 1. mai 2017, satsen justeres årlig)</a:t>
            </a:r>
            <a:endParaRPr lang="nb-NO" dirty="0"/>
          </a:p>
          <a:p>
            <a:pPr lvl="1"/>
            <a:r>
              <a:rPr lang="nb-NO" dirty="0" smtClean="0"/>
              <a:t>Eventuell tapt arbeidsfortjeneste/dekning av utgifter dekkes i henhold </a:t>
            </a:r>
            <a:r>
              <a:rPr lang="nb-NO" dirty="0"/>
              <a:t>til punkt 12 </a:t>
            </a:r>
            <a:r>
              <a:rPr lang="nb-NO" dirty="0" smtClean="0"/>
              <a:t>i </a:t>
            </a:r>
            <a:r>
              <a:rPr lang="nb-NO" i="1" dirty="0"/>
              <a:t>Reglement for godtgjøring av folkevalgte verv i Oslo kommune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21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280920" cy="1080120"/>
          </a:xfrm>
        </p:spPr>
        <p:txBody>
          <a:bodyPr/>
          <a:lstStyle/>
          <a:p>
            <a:r>
              <a:rPr lang="nb-NO" dirty="0" smtClean="0"/>
              <a:t>Driftsstyrenes oppgaver </a:t>
            </a:r>
            <a:br>
              <a:rPr lang="nb-NO" dirty="0" smtClean="0"/>
            </a:br>
            <a:r>
              <a:rPr lang="nb-NO" dirty="0" smtClean="0"/>
              <a:t>og ansvar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3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Driftsstyrets oppgaver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Driftsstyret har ansvar for å føre overordnet tilsyn </a:t>
            </a:r>
            <a:r>
              <a:rPr lang="nb-NO" dirty="0" smtClean="0"/>
              <a:t>skolens virksomhet </a:t>
            </a:r>
          </a:p>
          <a:p>
            <a:r>
              <a:rPr lang="nb-NO" dirty="0"/>
              <a:t>Driftsstyret er rektors nærmeste overordnede når det gjelder driften av </a:t>
            </a:r>
            <a:r>
              <a:rPr lang="nb-NO" dirty="0" smtClean="0"/>
              <a:t>skolen</a:t>
            </a:r>
          </a:p>
          <a:p>
            <a:r>
              <a:rPr lang="nb-NO" dirty="0"/>
              <a:t>Driftsstyret har ansvar for å vedta </a:t>
            </a:r>
            <a:r>
              <a:rPr lang="nb-NO" dirty="0" smtClean="0"/>
              <a:t>skolens </a:t>
            </a:r>
            <a:r>
              <a:rPr lang="nb-NO" dirty="0"/>
              <a:t>budsjett, samt strategisk </a:t>
            </a:r>
            <a:r>
              <a:rPr lang="nb-NO" dirty="0" smtClean="0"/>
              <a:t>plan, årsplan og handlingsplan.</a:t>
            </a:r>
          </a:p>
          <a:p>
            <a:r>
              <a:rPr lang="nb-NO" dirty="0" smtClean="0"/>
              <a:t>Driftsstyret skal behandle </a:t>
            </a:r>
            <a:r>
              <a:rPr lang="nb-NO" dirty="0"/>
              <a:t>skolens årsregnskap og </a:t>
            </a:r>
            <a:r>
              <a:rPr lang="nb-NO" dirty="0" smtClean="0"/>
              <a:t>er ansvarlig for skolens årsmelding, herunder skolens resultater knyttet til elevenes faglige og sosiale utvikling</a:t>
            </a:r>
            <a:endParaRPr lang="nb-NO" dirty="0"/>
          </a:p>
          <a:p>
            <a:r>
              <a:rPr lang="nb-NO" dirty="0" smtClean="0"/>
              <a:t>Driftsstyret </a:t>
            </a:r>
            <a:r>
              <a:rPr lang="nb-NO" dirty="0"/>
              <a:t>har avgjørelsesmyndighet i saker som er tillagt det av direktøren for Utdanningsetaten </a:t>
            </a:r>
            <a:r>
              <a:rPr lang="nb-NO" dirty="0" smtClean="0"/>
              <a:t>(delegasjoner)</a:t>
            </a:r>
          </a:p>
          <a:p>
            <a:r>
              <a:rPr lang="nb-NO" dirty="0"/>
              <a:t>Driftsstyret er ansvarlig for at det foreligger oversikt over myndighetsfordelingen mellom driftsstyret og rektor </a:t>
            </a:r>
          </a:p>
        </p:txBody>
      </p:sp>
    </p:spTree>
    <p:extLst>
      <p:ext uri="{BB962C8B-B14F-4D97-AF65-F5344CB8AC3E}">
        <p14:creationId xmlns:p14="http://schemas.microsoft.com/office/powerpoint/2010/main" val="33262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</a:t>
            </a:r>
            <a:r>
              <a:rPr lang="nb-NO" dirty="0" smtClean="0"/>
              <a:t>elegasjoner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Myndighet som delegeres til driftsstyrene ved den enkelte skole håndteres i henhold til driftsstyrereglementet som er fastsatt av Oslo bystyre. </a:t>
            </a:r>
            <a:endParaRPr lang="nb-NO" dirty="0" smtClean="0"/>
          </a:p>
          <a:p>
            <a:r>
              <a:rPr lang="nb-NO" dirty="0" smtClean="0"/>
              <a:t>Myndighet </a:t>
            </a:r>
            <a:r>
              <a:rPr lang="nb-NO" dirty="0"/>
              <a:t>som er delegert fra direktøren i Utdanningsetaten, formidles i egne brev til rektorene. </a:t>
            </a:r>
            <a:endParaRPr lang="nb-NO" dirty="0" smtClean="0"/>
          </a:p>
          <a:p>
            <a:r>
              <a:rPr lang="nb-NO" dirty="0" smtClean="0"/>
              <a:t>Utdanningsetaten </a:t>
            </a:r>
            <a:r>
              <a:rPr lang="nb-NO" dirty="0"/>
              <a:t>har utarbeidet en oversikt over Utdanningsetatens fullmakter (</a:t>
            </a:r>
            <a:r>
              <a:rPr lang="nb-NO" dirty="0" err="1"/>
              <a:t>fullmaktsmatrise</a:t>
            </a:r>
            <a:r>
              <a:rPr lang="nb-NO" dirty="0"/>
              <a:t>) og hvem som har ansvar for myndighetsutøvelsen. </a:t>
            </a:r>
            <a:endParaRPr lang="nb-NO" dirty="0" smtClean="0"/>
          </a:p>
          <a:p>
            <a:r>
              <a:rPr lang="nb-NO" dirty="0" smtClean="0">
                <a:hlinkClick r:id="rId2"/>
              </a:rPr>
              <a:t>Oversikten </a:t>
            </a:r>
            <a:r>
              <a:rPr lang="nb-NO" dirty="0"/>
              <a:t>er tilgjengelig på Utdanningsetatens intranett, Tavla. </a:t>
            </a:r>
            <a:endParaRPr lang="nb-NO" dirty="0" smtClean="0"/>
          </a:p>
          <a:p>
            <a:r>
              <a:rPr lang="nb-NO" dirty="0" err="1" smtClean="0"/>
              <a:t>Fullmaktsmatrisen</a:t>
            </a:r>
            <a:r>
              <a:rPr lang="nb-NO" dirty="0" smtClean="0"/>
              <a:t> </a:t>
            </a:r>
            <a:r>
              <a:rPr lang="nb-NO" dirty="0"/>
              <a:t>gjennomgås to ganger i året, ved skolestart med hensyn til eventuelle endringer og når bystyret har fattet endelig budsjettvedtak.</a:t>
            </a:r>
          </a:p>
        </p:txBody>
      </p:sp>
    </p:spTree>
    <p:extLst>
      <p:ext uri="{BB962C8B-B14F-4D97-AF65-F5344CB8AC3E}">
        <p14:creationId xmlns:p14="http://schemas.microsoft.com/office/powerpoint/2010/main" val="8995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Driftsstyrets oppgaver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Driftsstyret har uttalerett </a:t>
            </a:r>
            <a:r>
              <a:rPr lang="nb-NO" sz="2400" dirty="0"/>
              <a:t>i ansettelse av </a:t>
            </a:r>
            <a:r>
              <a:rPr lang="nb-NO" sz="2400" dirty="0" smtClean="0"/>
              <a:t>rektor. Ut over dette skal </a:t>
            </a:r>
            <a:r>
              <a:rPr lang="nb-NO" sz="2400" dirty="0"/>
              <a:t>driftsstyret ikke behandle konkrete personal- og elevsaker. </a:t>
            </a:r>
            <a:endParaRPr lang="nb-NO" sz="2400" dirty="0" smtClean="0"/>
          </a:p>
          <a:p>
            <a:r>
              <a:rPr lang="nb-NO" sz="2400" dirty="0"/>
              <a:t>Driftsstyret skal avgi uttalelser i </a:t>
            </a:r>
            <a:r>
              <a:rPr lang="nb-NO" sz="2400" dirty="0" smtClean="0"/>
              <a:t>høringer</a:t>
            </a:r>
          </a:p>
          <a:p>
            <a:r>
              <a:rPr lang="nb-NO" sz="2400" dirty="0" smtClean="0"/>
              <a:t>Driftsstyret </a:t>
            </a:r>
            <a:r>
              <a:rPr lang="nb-NO" sz="2400" dirty="0"/>
              <a:t>bør hvert år få seg forelagt en oversikt over klagebehandling, inklusive antall klager, klagetyper, behandlingstid for klager og resultatet av klagene. </a:t>
            </a: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41791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Rektors oppgaver overfor styret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Rektor har ansvar for den løpende pedagogiske, økonomisk-administrative, personal- og </a:t>
            </a:r>
            <a:r>
              <a:rPr lang="nb-NO" dirty="0" err="1"/>
              <a:t>elevmessige</a:t>
            </a:r>
            <a:r>
              <a:rPr lang="nb-NO" dirty="0"/>
              <a:t> driften av </a:t>
            </a:r>
            <a:r>
              <a:rPr lang="nb-NO" dirty="0" smtClean="0"/>
              <a:t>skolen</a:t>
            </a:r>
          </a:p>
          <a:p>
            <a:r>
              <a:rPr lang="nb-NO" dirty="0"/>
              <a:t>Rektor delegeres myndighet </a:t>
            </a:r>
            <a:r>
              <a:rPr lang="nb-NO" dirty="0" smtClean="0"/>
              <a:t>til </a:t>
            </a:r>
            <a:r>
              <a:rPr lang="nb-NO" dirty="0"/>
              <a:t>å fatte vedtak i enkeltsaker innenfor personal- og </a:t>
            </a:r>
            <a:r>
              <a:rPr lang="nb-NO" dirty="0" smtClean="0"/>
              <a:t>elevområdet </a:t>
            </a:r>
          </a:p>
          <a:p>
            <a:r>
              <a:rPr lang="nb-NO" dirty="0"/>
              <a:t>Rektor er arbeidsgivers representant overfor </a:t>
            </a:r>
            <a:r>
              <a:rPr lang="nb-NO" dirty="0" smtClean="0"/>
              <a:t>skolens personale.</a:t>
            </a:r>
          </a:p>
          <a:p>
            <a:r>
              <a:rPr lang="nb-NO" dirty="0"/>
              <a:t>Rektor har det løpende ansvaret for </a:t>
            </a:r>
            <a:r>
              <a:rPr lang="nb-NO" dirty="0" smtClean="0"/>
              <a:t>skolens pedagogiske </a:t>
            </a:r>
            <a:r>
              <a:rPr lang="nb-NO" dirty="0"/>
              <a:t>virksomhet. Dette innbefatter planlegging av undervisningen, herunder læreplanarbeid, undervisning og </a:t>
            </a:r>
            <a:r>
              <a:rPr lang="nb-NO" dirty="0" smtClean="0"/>
              <a:t>vurdering.</a:t>
            </a:r>
          </a:p>
          <a:p>
            <a:r>
              <a:rPr lang="nb-NO" dirty="0"/>
              <a:t>Rektor forholder seg direkte til Utdanningsetaten i konkrete elev- og personalsaker, dette omfatter også eget </a:t>
            </a:r>
            <a:r>
              <a:rPr lang="nb-NO" dirty="0" smtClean="0"/>
              <a:t>personalforhold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308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280920" cy="1080120"/>
          </a:xfrm>
        </p:spPr>
        <p:txBody>
          <a:bodyPr/>
          <a:lstStyle/>
          <a:p>
            <a:r>
              <a:rPr lang="nb-NO" dirty="0" smtClean="0"/>
              <a:t>Opplæring av </a:t>
            </a:r>
            <a:br>
              <a:rPr lang="nb-NO" dirty="0" smtClean="0"/>
            </a:br>
            <a:r>
              <a:rPr lang="nb-NO" dirty="0" smtClean="0"/>
              <a:t>driftsstyrets medlemmer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02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Reglement for driftsstyrene i Osloskolen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3744416"/>
          </a:xfrm>
        </p:spPr>
        <p:txBody>
          <a:bodyPr/>
          <a:lstStyle/>
          <a:p>
            <a:r>
              <a:rPr lang="nb-NO" dirty="0" smtClean="0"/>
              <a:t>Oslo bystyre har vedtatt reglement </a:t>
            </a:r>
            <a:r>
              <a:rPr lang="nb-NO" smtClean="0"/>
              <a:t>for driftsstyrene </a:t>
            </a:r>
            <a:r>
              <a:rPr lang="nb-NO" dirty="0" smtClean="0"/>
              <a:t>(se vedlegg)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3070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Årshjul</a:t>
            </a:r>
            <a:r>
              <a:rPr lang="nb-NO" dirty="0" smtClean="0"/>
              <a:t> driftsstyreopplæring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237552"/>
              </p:ext>
            </p:extLst>
          </p:nvPr>
        </p:nvGraphicFramePr>
        <p:xfrm>
          <a:off x="468311" y="1700213"/>
          <a:ext cx="8208144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20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20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2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Når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Hva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Hvordan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Ansvar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I løpet av februar/mars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Opplæring av rektorer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Gjennomgang av PowerPoint-presentasjon</a:t>
                      </a:r>
                      <a:r>
                        <a:rPr lang="nb-NO" baseline="0" dirty="0" smtClean="0"/>
                        <a:t> på et områdemøte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Områdedirektør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2017:</a:t>
                      </a:r>
                      <a:r>
                        <a:rPr lang="nb-NO" baseline="0" dirty="0" smtClean="0"/>
                        <a:t> I løpet av mars/april</a:t>
                      </a:r>
                    </a:p>
                    <a:p>
                      <a:r>
                        <a:rPr lang="nb-NO" baseline="0" dirty="0" smtClean="0"/>
                        <a:t>Fra 2018: I andre driftsstyremøte hvert år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Opplæring av driftsstyrets medlemmer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Gjennomgang av PowerPoint-presentasjon</a:t>
                      </a:r>
                      <a:r>
                        <a:rPr lang="nb-NO" baseline="0" dirty="0" smtClean="0"/>
                        <a:t> i driftsstyremøte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Rektor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Medio oktober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Årlige</a:t>
                      </a:r>
                      <a:r>
                        <a:rPr lang="nb-NO" baseline="0" dirty="0" smtClean="0"/>
                        <a:t> møte for </a:t>
                      </a:r>
                      <a:r>
                        <a:rPr lang="nb-NO" baseline="0" dirty="0" err="1" smtClean="0"/>
                        <a:t>driftsstyrerepr</a:t>
                      </a:r>
                      <a:r>
                        <a:rPr lang="nb-NO" baseline="0" dirty="0" smtClean="0"/>
                        <a:t>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Områdevis A/B, C/D, E/F, G/VO/APS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UDA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67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Årlig informasjonsmøte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Byrådets forslag til budsjett</a:t>
            </a:r>
          </a:p>
          <a:p>
            <a:r>
              <a:rPr lang="nb-NO" dirty="0" smtClean="0"/>
              <a:t>Osloskolens resultater og utfordringer</a:t>
            </a:r>
          </a:p>
          <a:p>
            <a:r>
              <a:rPr lang="nb-NO" dirty="0" smtClean="0"/>
              <a:t>Strategi- </a:t>
            </a:r>
            <a:r>
              <a:rPr lang="nb-NO" smtClean="0"/>
              <a:t>og </a:t>
            </a:r>
            <a:r>
              <a:rPr lang="nb-NO" smtClean="0"/>
              <a:t>resultatstyring</a:t>
            </a:r>
            <a:endParaRPr lang="nb-NO" dirty="0" smtClean="0"/>
          </a:p>
          <a:p>
            <a:pPr lvl="1"/>
            <a:r>
              <a:rPr lang="nb-NO" dirty="0" smtClean="0"/>
              <a:t>Strategisk kart</a:t>
            </a:r>
          </a:p>
          <a:p>
            <a:pPr lvl="1"/>
            <a:r>
              <a:rPr lang="nb-NO" dirty="0" smtClean="0"/>
              <a:t>Strategiske planer</a:t>
            </a:r>
          </a:p>
          <a:p>
            <a:r>
              <a:rPr lang="nb-NO" dirty="0" smtClean="0"/>
              <a:t>Andre aktuelle saker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914400" lvl="2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61356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280920" cy="1080120"/>
          </a:xfrm>
        </p:spPr>
        <p:txBody>
          <a:bodyPr/>
          <a:lstStyle/>
          <a:p>
            <a:r>
              <a:rPr lang="nb-NO" dirty="0" smtClean="0"/>
              <a:t>Informasjon om </a:t>
            </a:r>
            <a:br>
              <a:rPr lang="nb-NO" dirty="0" smtClean="0"/>
            </a:br>
            <a:r>
              <a:rPr lang="nb-NO" dirty="0" smtClean="0"/>
              <a:t>driftsstyrets virksomhet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060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Informasjon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Informasjon som bør ligge på skolens hjemmeside: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nformasjon om hvem som er driftsstyrets medlemmer</a:t>
            </a:r>
          </a:p>
          <a:p>
            <a:pPr lvl="1"/>
            <a:r>
              <a:rPr lang="nb-NO" dirty="0" smtClean="0"/>
              <a:t>Oversikt over driftsstyret møtetidspunkter</a:t>
            </a:r>
          </a:p>
          <a:p>
            <a:pPr lvl="1"/>
            <a:r>
              <a:rPr lang="nb-NO" dirty="0" smtClean="0"/>
              <a:t>Innkallinger, saksliste og saksframlegg som ikke er unntatt offentlighet</a:t>
            </a:r>
          </a:p>
          <a:p>
            <a:pPr lvl="1"/>
            <a:r>
              <a:rPr lang="nb-NO" dirty="0" smtClean="0"/>
              <a:t>Vedtak</a:t>
            </a:r>
            <a:r>
              <a:rPr lang="nb-NO" smtClean="0"/>
              <a:t>, møtebok/referat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508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280920" cy="1080120"/>
          </a:xfrm>
        </p:spPr>
        <p:txBody>
          <a:bodyPr/>
          <a:lstStyle/>
          <a:p>
            <a:r>
              <a:rPr lang="nb-NO" dirty="0" smtClean="0"/>
              <a:t>Driftsstyrenes organisering</a:t>
            </a:r>
            <a:br>
              <a:rPr lang="nb-NO" dirty="0" smtClean="0"/>
            </a:br>
            <a:r>
              <a:rPr lang="nb-NO" dirty="0" smtClean="0"/>
              <a:t>og sammensetning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9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Driftsstyrenes sammensetning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7200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Grunnskoler med kun barnetrinn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604254"/>
              </p:ext>
            </p:extLst>
          </p:nvPr>
        </p:nvGraphicFramePr>
        <p:xfrm>
          <a:off x="468065" y="2708920"/>
          <a:ext cx="82803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0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01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Medlemmer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Varamedlemmer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Innstillingsmyndighet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To foreldre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Tre foreldre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FAU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To ansatte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 ansatte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Ansatte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Tre eksterne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Tre eksterne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Bydelsutvalget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8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Driftsstyrenes sammensetning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7200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Grunnskoler med ungdomstrinn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691897"/>
              </p:ext>
            </p:extLst>
          </p:nvPr>
        </p:nvGraphicFramePr>
        <p:xfrm>
          <a:off x="468065" y="2708920"/>
          <a:ext cx="82803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0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01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Medlemmer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Varamedlemmer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Innstillingsmyndighet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To foreldre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Tre foreldre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FAU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To ansatte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 ansatte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Ansatte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To elever</a:t>
                      </a:r>
                      <a:r>
                        <a:rPr lang="nb-NO" baseline="0" dirty="0" smtClean="0"/>
                        <a:t> fra u-trinnet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 elever</a:t>
                      </a:r>
                      <a:r>
                        <a:rPr lang="nb-NO" baseline="0" dirty="0" smtClean="0"/>
                        <a:t> fra u-trinnet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Elevrådet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Tre eksterne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Tre eksterne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Bydelsutvalget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lassholder for innhold 2"/>
          <p:cNvSpPr txBox="1">
            <a:spLocks/>
          </p:cNvSpPr>
          <p:nvPr/>
        </p:nvSpPr>
        <p:spPr>
          <a:xfrm>
            <a:off x="467544" y="4867043"/>
            <a:ext cx="828092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sz="1600" dirty="0" smtClean="0"/>
              <a:t>Egne regler for Nordre Aker skole, </a:t>
            </a:r>
            <a:r>
              <a:rPr lang="nb-NO" sz="1600" dirty="0" err="1" smtClean="0"/>
              <a:t>Fyrstikkalléen</a:t>
            </a:r>
            <a:r>
              <a:rPr lang="nb-NO" sz="1600" dirty="0" smtClean="0"/>
              <a:t> skole (8-13-skole). Se driftsstyrereglementet.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6538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Konstituering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Rektor innkaller til konstituerende møte i driftsstyret innen én måned etter oppnevning. </a:t>
            </a:r>
            <a:endParaRPr lang="nb-NO" dirty="0" smtClean="0"/>
          </a:p>
          <a:p>
            <a:r>
              <a:rPr lang="nb-NO" dirty="0" smtClean="0"/>
              <a:t>Valg </a:t>
            </a:r>
            <a:r>
              <a:rPr lang="nb-NO" dirty="0"/>
              <a:t>av leder og nestleder for driftsstyret holdes som flertallsvalg (</a:t>
            </a:r>
            <a:r>
              <a:rPr lang="nb-NO" dirty="0" err="1"/>
              <a:t>jf</a:t>
            </a:r>
            <a:r>
              <a:rPr lang="nb-NO" dirty="0"/>
              <a:t> kommuneloven § 35 nr. 3). </a:t>
            </a:r>
            <a:endParaRPr lang="nb-NO" dirty="0" smtClean="0"/>
          </a:p>
          <a:p>
            <a:r>
              <a:rPr lang="nb-NO" dirty="0" smtClean="0"/>
              <a:t>Elev </a:t>
            </a:r>
            <a:r>
              <a:rPr lang="nb-NO" dirty="0"/>
              <a:t>og ansatt kan ikke velges til leder eller nestleder. </a:t>
            </a:r>
            <a:endParaRPr lang="nb-NO" dirty="0" smtClean="0"/>
          </a:p>
          <a:p>
            <a:r>
              <a:rPr lang="nb-NO" dirty="0" smtClean="0"/>
              <a:t>Rektor </a:t>
            </a:r>
            <a:r>
              <a:rPr lang="nb-NO" dirty="0"/>
              <a:t>er ansvarlig for </a:t>
            </a:r>
            <a:r>
              <a:rPr lang="nb-NO" dirty="0" smtClean="0"/>
              <a:t>sekretariatsfunksjonen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78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280920" cy="1080120"/>
          </a:xfrm>
        </p:spPr>
        <p:txBody>
          <a:bodyPr/>
          <a:lstStyle/>
          <a:p>
            <a:r>
              <a:rPr lang="nb-NO" dirty="0" smtClean="0"/>
              <a:t>Saksbehandlingsregler </a:t>
            </a:r>
            <a:br>
              <a:rPr lang="nb-NO" dirty="0" smtClean="0"/>
            </a:br>
            <a:r>
              <a:rPr lang="nb-NO" dirty="0" smtClean="0"/>
              <a:t>for møter i driftsstyrene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99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Møtetidspunkt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Møter skal finne sted til tider vedtatt av  driftsstyret selv, og ellers når:</a:t>
            </a:r>
          </a:p>
          <a:p>
            <a:pPr lvl="1"/>
            <a:r>
              <a:rPr lang="nb-NO" dirty="0" smtClean="0"/>
              <a:t>driftsstyrets leder finner det påkrevet</a:t>
            </a:r>
          </a:p>
          <a:p>
            <a:pPr lvl="1"/>
            <a:r>
              <a:rPr lang="nb-NO" dirty="0"/>
              <a:t>e</a:t>
            </a:r>
            <a:r>
              <a:rPr lang="nb-NO" dirty="0" smtClean="0"/>
              <a:t>ller minst 1/3 av medlemmene krever det</a:t>
            </a:r>
          </a:p>
          <a:p>
            <a:r>
              <a:rPr lang="nb-NO" dirty="0" smtClean="0"/>
              <a:t>Alle vedtak fattes i møte. Driftsstyrene kan ikke ha fjernmøter</a:t>
            </a:r>
          </a:p>
          <a:p>
            <a:r>
              <a:rPr lang="nb-NO" dirty="0" smtClean="0"/>
              <a:t>Driftsstyrene bør ha minimum 4 møter hvert år.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23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Innkalling til møter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Innkalling skal sendes med minst én ukes varsel</a:t>
            </a:r>
          </a:p>
          <a:p>
            <a:r>
              <a:rPr lang="nb-NO" dirty="0" smtClean="0"/>
              <a:t>Innkallingen skal inneholde en oversikt over sakene som skal behandles</a:t>
            </a:r>
          </a:p>
          <a:p>
            <a:r>
              <a:rPr lang="nb-NO" dirty="0" smtClean="0"/>
              <a:t>Saksframlegg som er grunnlag for saker som skal behandles bør være vedlagt innkallingen</a:t>
            </a:r>
          </a:p>
          <a:p>
            <a:r>
              <a:rPr lang="nb-NO" dirty="0" smtClean="0"/>
              <a:t>Har et styremedlem forfall til et møte, innkalles første varamedlem fra den gruppen hvor det er forfall</a:t>
            </a:r>
          </a:p>
          <a:p>
            <a:r>
              <a:rPr lang="nb-NO" dirty="0" smtClean="0"/>
              <a:t>Mal for innkalling gjøres tilgjengelig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8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ppmal_ude</Template>
  <TotalTime>627</TotalTime>
  <Words>932</Words>
  <Application>Microsoft Office PowerPoint</Application>
  <PresentationFormat>Skjermfremvisning (4:3)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</vt:lpstr>
      <vt:lpstr>Times New Roman</vt:lpstr>
      <vt:lpstr>Office-tema</vt:lpstr>
      <vt:lpstr>Driftstyrene</vt:lpstr>
      <vt:lpstr>Reglement for driftsstyrene i Osloskolen</vt:lpstr>
      <vt:lpstr>Driftsstyrenes organisering og sammensetning</vt:lpstr>
      <vt:lpstr>Driftsstyrenes sammensetning</vt:lpstr>
      <vt:lpstr>Driftsstyrenes sammensetning</vt:lpstr>
      <vt:lpstr>Konstituering</vt:lpstr>
      <vt:lpstr>Saksbehandlingsregler  for møter i driftsstyrene</vt:lpstr>
      <vt:lpstr>Møtetidspunkt</vt:lpstr>
      <vt:lpstr>Innkalling til møter</vt:lpstr>
      <vt:lpstr>Gjennomføring av møter</vt:lpstr>
      <vt:lpstr>Åpne eller lukkede møter?</vt:lpstr>
      <vt:lpstr>Vedtaksførhet</vt:lpstr>
      <vt:lpstr>Møtegodtgjøring</vt:lpstr>
      <vt:lpstr>Driftsstyrenes oppgaver  og ansvar</vt:lpstr>
      <vt:lpstr>Driftsstyrets oppgaver</vt:lpstr>
      <vt:lpstr>Delegasjoner</vt:lpstr>
      <vt:lpstr>Driftsstyrets oppgaver</vt:lpstr>
      <vt:lpstr>Rektors oppgaver overfor styret</vt:lpstr>
      <vt:lpstr>Opplæring av  driftsstyrets medlemmer</vt:lpstr>
      <vt:lpstr>Årshjul driftsstyreopplæring</vt:lpstr>
      <vt:lpstr>Årlig informasjonsmøte</vt:lpstr>
      <vt:lpstr>Informasjon om  driftsstyrets virksomhet</vt:lpstr>
      <vt:lpstr>Informasjon</vt:lpstr>
    </vt:vector>
  </TitlesOfParts>
  <Company>Utdanningsetaten i Oslo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Bård Busterud</dc:creator>
  <cp:lastModifiedBy>Bård Busterud</cp:lastModifiedBy>
  <cp:revision>59</cp:revision>
  <cp:lastPrinted>2017-02-09T08:14:35Z</cp:lastPrinted>
  <dcterms:created xsi:type="dcterms:W3CDTF">2017-01-18T10:23:24Z</dcterms:created>
  <dcterms:modified xsi:type="dcterms:W3CDTF">2017-02-23T12:02:28Z</dcterms:modified>
</cp:coreProperties>
</file>